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9" r:id="rId4"/>
    <p:sldId id="271" r:id="rId5"/>
    <p:sldId id="260" r:id="rId6"/>
    <p:sldId id="262" r:id="rId7"/>
    <p:sldId id="263" r:id="rId8"/>
    <p:sldId id="280" r:id="rId9"/>
    <p:sldId id="264" r:id="rId10"/>
    <p:sldId id="267" r:id="rId11"/>
    <p:sldId id="281" r:id="rId12"/>
    <p:sldId id="266" r:id="rId13"/>
    <p:sldId id="265" r:id="rId14"/>
    <p:sldId id="268" r:id="rId15"/>
    <p:sldId id="269" r:id="rId16"/>
    <p:sldId id="273" r:id="rId17"/>
    <p:sldId id="272" r:id="rId18"/>
    <p:sldId id="274" r:id="rId19"/>
    <p:sldId id="276" r:id="rId20"/>
    <p:sldId id="275" r:id="rId21"/>
    <p:sldId id="277" r:id="rId22"/>
    <p:sldId id="282" r:id="rId23"/>
    <p:sldId id="279" r:id="rId24"/>
    <p:sldId id="283" r:id="rId25"/>
    <p:sldId id="284" r:id="rId26"/>
    <p:sldId id="285" r:id="rId27"/>
    <p:sldId id="287" r:id="rId28"/>
    <p:sldId id="288" r:id="rId29"/>
    <p:sldId id="289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BB23"/>
    <a:srgbClr val="00BC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33" d="100"/>
          <a:sy n="133" d="100"/>
        </p:scale>
        <p:origin x="132" y="7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7/15/2020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LjHzwrWntY" TargetMode="External"/><Relationship Id="rId2" Type="http://schemas.openxmlformats.org/officeDocument/2006/relationships/hyperlink" Target="https://www.youtube.com/watch?v=2Xu01hdfdg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756652"/>
            <a:ext cx="9165541" cy="53647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7240" y="616952"/>
            <a:ext cx="2934760" cy="12705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GCSEPod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Using the Question Bank and Boost Playlist Features</a:t>
            </a:r>
          </a:p>
        </p:txBody>
      </p:sp>
    </p:spTree>
    <p:extLst>
      <p:ext uri="{BB962C8B-B14F-4D97-AF65-F5344CB8AC3E}">
        <p14:creationId xmlns:p14="http://schemas.microsoft.com/office/powerpoint/2010/main" val="572835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757894"/>
            <a:ext cx="3448050" cy="5330952"/>
          </a:xfrm>
          <a:prstGeom prst="rect">
            <a:avLst/>
          </a:prstGeom>
          <a:solidFill>
            <a:srgbClr val="00BC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Summary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316117"/>
            <a:ext cx="3474720" cy="807720"/>
          </a:xfrm>
        </p:spPr>
        <p:txBody>
          <a:bodyPr/>
          <a:lstStyle/>
          <a:p>
            <a:r>
              <a:rPr lang="en-GB" dirty="0">
                <a:latin typeface="Calibri" panose="020F0502020204030204" pitchFamily="34" charset="0"/>
              </a:rPr>
              <a:t>Question Bank</a:t>
            </a:r>
            <a:r>
              <a:rPr lang="en-GB" dirty="0"/>
              <a:t>	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362074"/>
            <a:ext cx="3474720" cy="4592221"/>
          </a:xfrm>
        </p:spPr>
        <p:txBody>
          <a:bodyPr>
            <a:normAutofit/>
          </a:bodyPr>
          <a:lstStyle/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</a:rPr>
              <a:t>GCSEPod now has a bank of over </a:t>
            </a:r>
            <a:r>
              <a:rPr lang="en-GB" b="1" dirty="0">
                <a:solidFill>
                  <a:srgbClr val="40BAD2"/>
                </a:solidFill>
                <a:latin typeface="Calibri" panose="020F0502020204030204" pitchFamily="34" charset="0"/>
              </a:rPr>
              <a:t>18,000 community questions </a:t>
            </a:r>
            <a:r>
              <a:rPr lang="en-GB" dirty="0">
                <a:latin typeface="Calibri" panose="020F0502020204030204" pitchFamily="34" charset="0"/>
              </a:rPr>
              <a:t>written by teaching professionals in the GCSEPod community. 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</a:rPr>
              <a:t>Choose the questions you like, </a:t>
            </a:r>
            <a:r>
              <a:rPr lang="en-GB" b="1" dirty="0">
                <a:solidFill>
                  <a:srgbClr val="40BAD2"/>
                </a:solidFill>
                <a:latin typeface="Calibri" panose="020F0502020204030204" pitchFamily="34" charset="0"/>
              </a:rPr>
              <a:t>edit them </a:t>
            </a:r>
            <a:r>
              <a:rPr lang="en-GB" dirty="0">
                <a:latin typeface="Calibri" panose="020F0502020204030204" pitchFamily="34" charset="0"/>
              </a:rPr>
              <a:t>to your needs, and create your assignment in seconds.   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40BAD2"/>
                </a:solidFill>
                <a:latin typeface="Calibri" panose="020F0502020204030204" pitchFamily="34" charset="0"/>
              </a:rPr>
              <a:t>Add your own questions </a:t>
            </a:r>
            <a:r>
              <a:rPr lang="en-GB" dirty="0">
                <a:latin typeface="Calibri" panose="020F0502020204030204" pitchFamily="34" charset="0"/>
              </a:rPr>
              <a:t>to the bank so others can benefit from your expert knowledge.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310666"/>
            <a:ext cx="3474720" cy="813171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</a:rPr>
              <a:t>Boost Playlists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762494" y="1362073"/>
            <a:ext cx="3474720" cy="4592221"/>
          </a:xfrm>
        </p:spPr>
        <p:txBody>
          <a:bodyPr>
            <a:noAutofit/>
          </a:bodyPr>
          <a:lstStyle/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</a:rPr>
              <a:t>Each question in the bank is tied to relevant Pods.  Incorrectly answered questions first </a:t>
            </a:r>
            <a:r>
              <a:rPr lang="en-GB" b="1" dirty="0">
                <a:solidFill>
                  <a:srgbClr val="40BAD2"/>
                </a:solidFill>
                <a:latin typeface="Calibri" panose="020F0502020204030204" pitchFamily="34" charset="0"/>
              </a:rPr>
              <a:t>identify the knowledge gap</a:t>
            </a:r>
            <a:r>
              <a:rPr lang="en-GB" dirty="0">
                <a:latin typeface="Calibri" panose="020F0502020204030204" pitchFamily="34" charset="0"/>
              </a:rPr>
              <a:t>. 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</a:rPr>
              <a:t>Then, a </a:t>
            </a:r>
            <a:r>
              <a:rPr lang="en-GB" b="1" dirty="0">
                <a:solidFill>
                  <a:srgbClr val="40BAD2"/>
                </a:solidFill>
                <a:latin typeface="Calibri" panose="020F0502020204030204" pitchFamily="34" charset="0"/>
              </a:rPr>
              <a:t>personalised</a:t>
            </a:r>
            <a:r>
              <a:rPr lang="en-GB" dirty="0">
                <a:latin typeface="Calibri" panose="020F0502020204030204" pitchFamily="34" charset="0"/>
              </a:rPr>
              <a:t> Boost playlist is automatically generated based on students’ weaker areas. 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</a:rPr>
              <a:t>Boost playlists are generated for </a:t>
            </a:r>
            <a:r>
              <a:rPr lang="en-GB" b="1" dirty="0">
                <a:solidFill>
                  <a:srgbClr val="40BAD2"/>
                </a:solidFill>
                <a:latin typeface="Calibri" panose="020F0502020204030204" pitchFamily="34" charset="0"/>
              </a:rPr>
              <a:t>any assignment </a:t>
            </a:r>
            <a:r>
              <a:rPr lang="en-GB" dirty="0">
                <a:latin typeface="Calibri" panose="020F0502020204030204" pitchFamily="34" charset="0"/>
              </a:rPr>
              <a:t>you create, including questions you've written yourself. </a:t>
            </a:r>
          </a:p>
        </p:txBody>
      </p:sp>
    </p:spTree>
    <p:extLst>
      <p:ext uri="{BB962C8B-B14F-4D97-AF65-F5344CB8AC3E}">
        <p14:creationId xmlns:p14="http://schemas.microsoft.com/office/powerpoint/2010/main" val="2998920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08100" y="347305"/>
            <a:ext cx="9575800" cy="6231493"/>
          </a:xfrm>
          <a:prstGeom prst="roundRect">
            <a:avLst/>
          </a:prstGeom>
          <a:solidFill>
            <a:schemeClr val="bg1">
              <a:alpha val="73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Possible Results of Using These Features:</a:t>
            </a:r>
          </a:p>
          <a:p>
            <a:pPr algn="ctr"/>
            <a:endParaRPr lang="en-GB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4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“GCSEPod has been fully embedded  into schemes of learning. </a:t>
            </a:r>
          </a:p>
          <a:p>
            <a:pPr algn="ctr"/>
            <a:endParaRPr lang="en-GB" sz="24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4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“Staff worked in teams to include GCSEPod in lesson plans, utilise it for flipped learning and as a homework task.  GCSEPod has become a large part of our day to day teaching practices and it has never felt like a bolt on.  </a:t>
            </a:r>
          </a:p>
          <a:p>
            <a:pPr algn="ctr"/>
            <a:endParaRPr lang="en-GB" sz="24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4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“By working together, we have simultaneously </a:t>
            </a:r>
            <a:r>
              <a:rPr lang="en-GB" sz="2400" b="1" i="1" dirty="0">
                <a:solidFill>
                  <a:srgbClr val="FF0000"/>
                </a:solidFill>
              </a:rPr>
              <a:t>decreased workload </a:t>
            </a:r>
            <a:r>
              <a:rPr lang="en-GB" sz="24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whilst </a:t>
            </a:r>
            <a:r>
              <a:rPr lang="en-GB" sz="2400" b="1" i="1" dirty="0">
                <a:solidFill>
                  <a:srgbClr val="FF0000"/>
                </a:solidFill>
              </a:rPr>
              <a:t>increasing the quality and richness of lessons </a:t>
            </a:r>
            <a:r>
              <a:rPr lang="en-GB" sz="24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within the school.”</a:t>
            </a:r>
          </a:p>
          <a:p>
            <a:pPr algn="ctr"/>
            <a:endParaRPr lang="en-GB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Dr.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Kevin Hylands, Principal, The George Eliot School</a:t>
            </a:r>
          </a:p>
          <a:p>
            <a:pPr algn="ctr"/>
            <a:endParaRPr lang="en-GB" sz="2400" dirty="0">
              <a:solidFill>
                <a:srgbClr val="5F6C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01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2000" cy="6858501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419600" y="279273"/>
            <a:ext cx="7299198" cy="74942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How it works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86325" y="1743075"/>
            <a:ext cx="1838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Arial Narrow" panose="020B0606020202030204" pitchFamily="34" charset="0"/>
              </a:rPr>
              <a:t>SET AN ASSIGNMENT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67550" y="3429249"/>
            <a:ext cx="18383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Arial Narrow" panose="020B0606020202030204" pitchFamily="34" charset="0"/>
              </a:rPr>
              <a:t>KNOWLEDGE GAPS 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Arial Narrow" panose="020B0606020202030204" pitchFamily="34" charset="0"/>
              </a:rPr>
              <a:t>FOUND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86336" y="4800849"/>
            <a:ext cx="16383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Arial Narrow" panose="020B0606020202030204" pitchFamily="34" charset="0"/>
              </a:rPr>
              <a:t>BOOST PLAYLIST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Arial Narrow" panose="020B0606020202030204" pitchFamily="34" charset="0"/>
              </a:rPr>
              <a:t>FILLS GAPS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52700" y="3305424"/>
            <a:ext cx="18383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Arial Narrow" panose="020B0606020202030204" pitchFamily="34" charset="0"/>
              </a:rPr>
              <a:t>TEACHER 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Arial Narrow" panose="020B0606020202030204" pitchFamily="34" charset="0"/>
              </a:rPr>
              <a:t>VIEWS 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Arial Narrow" panose="020B0606020202030204" pitchFamily="34" charset="0"/>
              </a:rPr>
              <a:t>REPORT</a:t>
            </a:r>
          </a:p>
        </p:txBody>
      </p:sp>
    </p:spTree>
    <p:extLst>
      <p:ext uri="{BB962C8B-B14F-4D97-AF65-F5344CB8AC3E}">
        <p14:creationId xmlns:p14="http://schemas.microsoft.com/office/powerpoint/2010/main" val="131113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09" y="0"/>
            <a:ext cx="11781291" cy="24193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244" y="314325"/>
            <a:ext cx="9211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Step by Step – Setting an assignment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57449" y="1628775"/>
            <a:ext cx="869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Select the Pods you want the students to watch</a:t>
            </a:r>
          </a:p>
        </p:txBody>
      </p:sp>
    </p:spTree>
    <p:extLst>
      <p:ext uri="{BB962C8B-B14F-4D97-AF65-F5344CB8AC3E}">
        <p14:creationId xmlns:p14="http://schemas.microsoft.com/office/powerpoint/2010/main" val="1643848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29816" y="226504"/>
            <a:ext cx="8020050" cy="64948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381061">
            <a:off x="10006466" y="819886"/>
            <a:ext cx="512983" cy="901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381061">
            <a:off x="10091571" y="3171865"/>
            <a:ext cx="512983" cy="9010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662894" y="953459"/>
            <a:ext cx="16153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2. Pods you’ve selected appear here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00401" y="3206904"/>
            <a:ext cx="16153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3. Watch a preview of any Pod here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96250">
            <a:off x="2261054" y="3430805"/>
            <a:ext cx="512983" cy="90107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45517" y="3573825"/>
            <a:ext cx="16153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Lists of topics will be filtered by exam board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62370" y="85458"/>
            <a:ext cx="1965533" cy="2845749"/>
          </a:xfrm>
          <a:prstGeom prst="roundRect">
            <a:avLst/>
          </a:prstGeom>
          <a:noFill/>
          <a:ln>
            <a:solidFill>
              <a:srgbClr val="FF5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40" y="153825"/>
            <a:ext cx="1422755" cy="167349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62371" y="1784456"/>
            <a:ext cx="196553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382715"/>
                </a:solidFill>
              </a:rPr>
              <a:t>Include Pods across subjects. E.g. a History Pod may give context to an English Literature poem. </a:t>
            </a:r>
          </a:p>
        </p:txBody>
      </p:sp>
    </p:spTree>
    <p:extLst>
      <p:ext uri="{BB962C8B-B14F-4D97-AF65-F5344CB8AC3E}">
        <p14:creationId xmlns:p14="http://schemas.microsoft.com/office/powerpoint/2010/main" val="267197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09" y="0"/>
            <a:ext cx="11781291" cy="37433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57449" y="1628775"/>
            <a:ext cx="869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Select the Pods you want the students to watch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57449" y="2961561"/>
            <a:ext cx="9429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Choose from the recommended questions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(edit existing or add your own)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960656"/>
            <a:ext cx="12192000" cy="1477744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795244" y="314325"/>
            <a:ext cx="9211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Step by Step – Setting an assignment</a:t>
            </a:r>
          </a:p>
        </p:txBody>
      </p:sp>
    </p:spTree>
    <p:extLst>
      <p:ext uri="{BB962C8B-B14F-4D97-AF65-F5344CB8AC3E}">
        <p14:creationId xmlns:p14="http://schemas.microsoft.com/office/powerpoint/2010/main" val="33871275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0282526" cy="580364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96250">
            <a:off x="1051130" y="3071913"/>
            <a:ext cx="512983" cy="901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5233" y="3591753"/>
            <a:ext cx="13331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Here you can add pre-written questions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28694">
            <a:off x="4502495" y="4293934"/>
            <a:ext cx="512983" cy="9010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88180" y="5111558"/>
            <a:ext cx="1333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2. Create your own questions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205238">
            <a:off x="7206930" y="4248681"/>
            <a:ext cx="512983" cy="9010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80734" y="4744471"/>
            <a:ext cx="13331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2. Use if you prefer the students just to watch the Pods</a:t>
            </a:r>
          </a:p>
        </p:txBody>
      </p:sp>
    </p:spTree>
    <p:extLst>
      <p:ext uri="{BB962C8B-B14F-4D97-AF65-F5344CB8AC3E}">
        <p14:creationId xmlns:p14="http://schemas.microsoft.com/office/powerpoint/2010/main" val="81525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967" y="0"/>
            <a:ext cx="9353550" cy="66960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96250">
            <a:off x="1080525" y="2426036"/>
            <a:ext cx="512983" cy="901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2954" y="2853522"/>
            <a:ext cx="13331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Click </a:t>
            </a:r>
            <a:r>
              <a:rPr lang="en-GB" sz="1600" b="1" i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CHOOSE A QUESTION </a:t>
            </a:r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to get started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047401">
            <a:off x="9684497" y="2885975"/>
            <a:ext cx="441972" cy="11016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96250">
            <a:off x="3607718" y="4322216"/>
            <a:ext cx="512983" cy="9010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933575" y="4589061"/>
            <a:ext cx="14531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2. Click the + icons to reveal the questions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62944" y="3021313"/>
            <a:ext cx="14531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3. Filter by question </a:t>
            </a:r>
          </a:p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type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047401">
            <a:off x="9684496" y="1715132"/>
            <a:ext cx="441972" cy="11016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465582" y="1689676"/>
            <a:ext cx="14531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4. Add your own questions if you prefer</a:t>
            </a:r>
          </a:p>
        </p:txBody>
      </p:sp>
    </p:spTree>
    <p:extLst>
      <p:ext uri="{BB962C8B-B14F-4D97-AF65-F5344CB8AC3E}">
        <p14:creationId xmlns:p14="http://schemas.microsoft.com/office/powerpoint/2010/main" val="1805620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37" y="177280"/>
            <a:ext cx="11224409" cy="66807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96250">
            <a:off x="1901618" y="2024818"/>
            <a:ext cx="512983" cy="901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8055" y="2167838"/>
            <a:ext cx="15394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Your chosen question will appear here.  Edit if you wish.</a:t>
            </a:r>
          </a:p>
          <a:p>
            <a:endParaRPr lang="en-GB" sz="16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084138" y="2462337"/>
            <a:ext cx="293615" cy="9133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687628" y="2686643"/>
            <a:ext cx="15394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3. Add more questions from the bank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052387" y="1649605"/>
            <a:ext cx="293615" cy="91336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652532" y="1743950"/>
            <a:ext cx="153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4. Write your own question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253227" y="5390979"/>
            <a:ext cx="293615" cy="9133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856717" y="4669801"/>
            <a:ext cx="322343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2. You can see which Pods are relevant to the question.  These will be added to the student’s boost playlist if they get this question wrong. </a:t>
            </a:r>
          </a:p>
          <a:p>
            <a:endParaRPr lang="en-GB" sz="16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This will be prefilled if the question is from the question bank.</a:t>
            </a:r>
          </a:p>
        </p:txBody>
      </p:sp>
    </p:spTree>
    <p:extLst>
      <p:ext uri="{BB962C8B-B14F-4D97-AF65-F5344CB8AC3E}">
        <p14:creationId xmlns:p14="http://schemas.microsoft.com/office/powerpoint/2010/main" val="3678654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91" y="162302"/>
            <a:ext cx="8511648" cy="57289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96250">
            <a:off x="1972411" y="4114876"/>
            <a:ext cx="512983" cy="9010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8507" y="2956402"/>
            <a:ext cx="19798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When creating or editing free text questions, you can choose how many marks to award to each question.</a:t>
            </a:r>
          </a:p>
        </p:txBody>
      </p:sp>
    </p:spTree>
    <p:extLst>
      <p:ext uri="{BB962C8B-B14F-4D97-AF65-F5344CB8AC3E}">
        <p14:creationId xmlns:p14="http://schemas.microsoft.com/office/powerpoint/2010/main" val="3008082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105909" y="0"/>
            <a:ext cx="11781291" cy="5105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57449" y="1628775"/>
            <a:ext cx="869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Select the Pods you want the students to watch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57449" y="2961561"/>
            <a:ext cx="9429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Choose from the recommended questions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(edit existing or add your own)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960655"/>
            <a:ext cx="12192000" cy="2811245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457448" y="4228386"/>
            <a:ext cx="9429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 some final 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95244" y="314325"/>
            <a:ext cx="9211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Step by Step – Setting an assignment</a:t>
            </a:r>
          </a:p>
        </p:txBody>
      </p:sp>
    </p:spTree>
    <p:extLst>
      <p:ext uri="{BB962C8B-B14F-4D97-AF65-F5344CB8AC3E}">
        <p14:creationId xmlns:p14="http://schemas.microsoft.com/office/powerpoint/2010/main" val="1023920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2728"/>
          <a:stretch/>
        </p:blipFill>
        <p:spPr>
          <a:xfrm>
            <a:off x="4564031" y="181830"/>
            <a:ext cx="7627969" cy="63315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96250">
            <a:off x="4307539" y="1110311"/>
            <a:ext cx="512983" cy="9010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32140" y="2354395"/>
            <a:ext cx="19593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2. Add information which may help a colleague duplicating this assignment.  E.g. the year group for which it is appropriate.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881587">
            <a:off x="4330330" y="5699521"/>
            <a:ext cx="512983" cy="9010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86433" y="5897163"/>
            <a:ext cx="20016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3. Add a deadline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62370" y="85458"/>
            <a:ext cx="1965533" cy="2845749"/>
          </a:xfrm>
          <a:prstGeom prst="roundRect">
            <a:avLst/>
          </a:prstGeom>
          <a:noFill/>
          <a:ln>
            <a:solidFill>
              <a:srgbClr val="FF5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40" y="153825"/>
            <a:ext cx="1422755" cy="167349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5240" y="1784456"/>
            <a:ext cx="172075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382715"/>
                </a:solidFill>
              </a:rPr>
              <a:t>Include web links in the assignment instructions to direct students to other online resources.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96250">
            <a:off x="4239889" y="2195952"/>
            <a:ext cx="512983" cy="9010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228975" y="1105859"/>
            <a:ext cx="15424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Give your assignment a name</a:t>
            </a:r>
          </a:p>
        </p:txBody>
      </p:sp>
    </p:spTree>
    <p:extLst>
      <p:ext uri="{BB962C8B-B14F-4D97-AF65-F5344CB8AC3E}">
        <p14:creationId xmlns:p14="http://schemas.microsoft.com/office/powerpoint/2010/main" val="466177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b="-1283"/>
          <a:stretch/>
        </p:blipFill>
        <p:spPr>
          <a:xfrm>
            <a:off x="105909" y="0"/>
            <a:ext cx="11781291" cy="69460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57449" y="1628775"/>
            <a:ext cx="869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Select the Pods you want the students to watch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57449" y="2961561"/>
            <a:ext cx="9429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Choose from the recommended questions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(edit existing or add your own)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57448" y="4228386"/>
            <a:ext cx="9429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 some final information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960655"/>
            <a:ext cx="12192000" cy="4131462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457448" y="5587235"/>
            <a:ext cx="9429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Choose which students will receive the assignment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95244" y="314325"/>
            <a:ext cx="9211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Step by Step – Setting an assignment</a:t>
            </a:r>
          </a:p>
        </p:txBody>
      </p:sp>
    </p:spTree>
    <p:extLst>
      <p:ext uri="{BB962C8B-B14F-4D97-AF65-F5344CB8AC3E}">
        <p14:creationId xmlns:p14="http://schemas.microsoft.com/office/powerpoint/2010/main" val="3681700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4162" y="444197"/>
            <a:ext cx="6843104" cy="57878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536743" y="3167895"/>
            <a:ext cx="293615" cy="9133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15433" y="3355886"/>
            <a:ext cx="1713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Tick the box next to the group to select it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9460943" y="921043"/>
            <a:ext cx="293615" cy="9133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64433" y="1092651"/>
            <a:ext cx="1780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Create a new group, for example an intervention group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40" y="153825"/>
            <a:ext cx="1422755" cy="167349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5240" y="1827316"/>
            <a:ext cx="17207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382715"/>
                </a:solidFill>
              </a:rPr>
              <a:t>Set assignments for students that have missed lessons, or intervention groups.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62370" y="85458"/>
            <a:ext cx="1965533" cy="2845749"/>
          </a:xfrm>
          <a:prstGeom prst="roundRect">
            <a:avLst/>
          </a:prstGeom>
          <a:noFill/>
          <a:ln>
            <a:solidFill>
              <a:srgbClr val="FF5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0201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90444" y="1639785"/>
            <a:ext cx="92111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</a:rPr>
              <a:t>What the students see…</a:t>
            </a:r>
          </a:p>
        </p:txBody>
      </p:sp>
    </p:spTree>
    <p:extLst>
      <p:ext uri="{BB962C8B-B14F-4D97-AF65-F5344CB8AC3E}">
        <p14:creationId xmlns:p14="http://schemas.microsoft.com/office/powerpoint/2010/main" val="17738896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61332"/>
            <a:ext cx="11572875" cy="659666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762375" y="5736015"/>
            <a:ext cx="47027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Success! The assignment appears on each student’s dashboard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5656" y="542924"/>
            <a:ext cx="6660795" cy="4810126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4895850" y="1876425"/>
            <a:ext cx="2105025" cy="952500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1572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196"/>
          <a:stretch/>
        </p:blipFill>
        <p:spPr>
          <a:xfrm>
            <a:off x="5677730" y="298932"/>
            <a:ext cx="6167525" cy="6143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924199" y="5029913"/>
            <a:ext cx="293615" cy="9133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555128">
            <a:off x="4902655" y="1910681"/>
            <a:ext cx="293615" cy="91336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042" y="1186994"/>
            <a:ext cx="3848338" cy="56710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15073" y="4947986"/>
            <a:ext cx="13483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3. Questions are completed here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34065" y="1951864"/>
            <a:ext cx="1615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2.  Student watches the Pods here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497" y="2291795"/>
            <a:ext cx="1465834" cy="217953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03934" y="312875"/>
            <a:ext cx="16153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 Student can use any device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120718">
            <a:off x="1450893" y="920516"/>
            <a:ext cx="293615" cy="913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6951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8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7451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2675" y="1770734"/>
            <a:ext cx="5829301" cy="48217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463" y="100537"/>
            <a:ext cx="7124448" cy="48287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84463" y="5095494"/>
            <a:ext cx="22634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Segoe UI Light" panose="020B0502040204020203" pitchFamily="34" charset="0"/>
                <a:cs typeface="Segoe UI Light" panose="020B0502040204020203" pitchFamily="34" charset="0"/>
              </a:rPr>
              <a:t>RESULTS PAGE</a:t>
            </a:r>
          </a:p>
          <a:p>
            <a:endParaRPr lang="en-GB" sz="16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Student can see their knowledge gaps and review correct answers.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96351" y="100537"/>
            <a:ext cx="30956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b="1" u="sng" dirty="0">
                <a:latin typeface="Segoe UI Light" panose="020B0502040204020203" pitchFamily="34" charset="0"/>
                <a:cs typeface="Segoe UI Light" panose="020B0502040204020203" pitchFamily="34" charset="0"/>
              </a:rPr>
              <a:t>BOOST PLAYLIST</a:t>
            </a:r>
          </a:p>
          <a:p>
            <a:pPr algn="r"/>
            <a:endParaRPr lang="en-GB" sz="16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algn="r"/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Student strengthens their knowledge by revising Pods relevant to their identified weak areas.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205627" flipH="1">
            <a:off x="2595886" y="5056553"/>
            <a:ext cx="293615" cy="9133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2953121" flipH="1">
            <a:off x="8543885" y="694872"/>
            <a:ext cx="293615" cy="913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4347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61332"/>
            <a:ext cx="11572875" cy="659666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14700" y="5710456"/>
            <a:ext cx="5664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student can revisit their Boost playlist at any time from the home screen. </a:t>
            </a:r>
          </a:p>
        </p:txBody>
      </p:sp>
      <p:sp>
        <p:nvSpPr>
          <p:cNvPr id="7" name="Oval 6"/>
          <p:cNvSpPr/>
          <p:nvPr/>
        </p:nvSpPr>
        <p:spPr>
          <a:xfrm>
            <a:off x="4895850" y="1876425"/>
            <a:ext cx="2105025" cy="952500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48"/>
          <a:stretch/>
        </p:blipFill>
        <p:spPr>
          <a:xfrm>
            <a:off x="2672179" y="492806"/>
            <a:ext cx="6586121" cy="4901104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7077076" y="4000500"/>
            <a:ext cx="2286000" cy="1200150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7460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431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90444" y="1639785"/>
            <a:ext cx="92111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</a:rPr>
              <a:t>Viewing responses and marking…</a:t>
            </a:r>
          </a:p>
        </p:txBody>
      </p:sp>
    </p:spTree>
    <p:extLst>
      <p:ext uri="{BB962C8B-B14F-4D97-AF65-F5344CB8AC3E}">
        <p14:creationId xmlns:p14="http://schemas.microsoft.com/office/powerpoint/2010/main" val="1583033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7698" y="1"/>
            <a:ext cx="11192056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1529" y="432819"/>
            <a:ext cx="7533314" cy="42650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414819" flipH="1" flipV="1">
            <a:off x="6955340" y="1582868"/>
            <a:ext cx="293615" cy="9133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20237" y="1329101"/>
            <a:ext cx="1348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Click results</a:t>
            </a:r>
          </a:p>
        </p:txBody>
      </p:sp>
    </p:spTree>
    <p:extLst>
      <p:ext uri="{BB962C8B-B14F-4D97-AF65-F5344CB8AC3E}">
        <p14:creationId xmlns:p14="http://schemas.microsoft.com/office/powerpoint/2010/main" val="1771474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006" y="0"/>
            <a:ext cx="11780676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99"/>
          <a:stretch/>
        </p:blipFill>
        <p:spPr>
          <a:xfrm>
            <a:off x="1208015" y="485191"/>
            <a:ext cx="8915699" cy="50683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076491" flipH="1" flipV="1">
            <a:off x="10053674" y="1624984"/>
            <a:ext cx="293615" cy="91336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680950" y="1570647"/>
            <a:ext cx="139919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Group analysis helps you identify students that may need extra support.</a:t>
            </a:r>
          </a:p>
          <a:p>
            <a:endParaRPr lang="en-GB" sz="16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You can also view questions students struggled with or excelled at answering. </a:t>
            </a:r>
          </a:p>
        </p:txBody>
      </p:sp>
    </p:spTree>
    <p:extLst>
      <p:ext uri="{BB962C8B-B14F-4D97-AF65-F5344CB8AC3E}">
        <p14:creationId xmlns:p14="http://schemas.microsoft.com/office/powerpoint/2010/main" val="23411942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006" y="0"/>
            <a:ext cx="1178067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9626" y="521829"/>
            <a:ext cx="8934275" cy="50316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093715" flipH="1" flipV="1">
            <a:off x="10106198" y="4082617"/>
            <a:ext cx="293615" cy="9133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670796" y="2151727"/>
            <a:ext cx="13002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Click “view answers” to mark free text questions and leave feedback on multi-choice questions</a:t>
            </a:r>
          </a:p>
        </p:txBody>
      </p:sp>
    </p:spTree>
    <p:extLst>
      <p:ext uri="{BB962C8B-B14F-4D97-AF65-F5344CB8AC3E}">
        <p14:creationId xmlns:p14="http://schemas.microsoft.com/office/powerpoint/2010/main" val="17780541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006" y="0"/>
            <a:ext cx="11780676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554"/>
          <a:stretch/>
        </p:blipFill>
        <p:spPr>
          <a:xfrm>
            <a:off x="1195431" y="629174"/>
            <a:ext cx="8921692" cy="50365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7667391" flipH="1" flipV="1">
            <a:off x="2819818" y="2234185"/>
            <a:ext cx="293615" cy="91336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77755" y="1923561"/>
            <a:ext cx="16153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1. Mark free text questions</a:t>
            </a:r>
          </a:p>
          <a:p>
            <a:pPr marL="342900" indent="-342900">
              <a:buAutoNum type="arabicPeriod"/>
            </a:pPr>
            <a:endParaRPr lang="en-GB" sz="16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(Multi-choice questions are marked automatically)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857648" flipH="1" flipV="1">
            <a:off x="7179837" y="2972317"/>
            <a:ext cx="293615" cy="9133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801808" y="2468715"/>
            <a:ext cx="161539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2. Leave written feedback on free text and multi-choice questions.</a:t>
            </a:r>
          </a:p>
          <a:p>
            <a:endParaRPr lang="en-GB" sz="16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GB" sz="1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This can be seen by the student. </a:t>
            </a:r>
          </a:p>
        </p:txBody>
      </p:sp>
    </p:spTree>
    <p:extLst>
      <p:ext uri="{BB962C8B-B14F-4D97-AF65-F5344CB8AC3E}">
        <p14:creationId xmlns:p14="http://schemas.microsoft.com/office/powerpoint/2010/main" val="32336887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757894"/>
            <a:ext cx="2927758" cy="5330952"/>
          </a:xfrm>
          <a:prstGeom prst="rect">
            <a:avLst/>
          </a:prstGeom>
          <a:solidFill>
            <a:srgbClr val="00BC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07854" y="1123837"/>
            <a:ext cx="7885064" cy="4830458"/>
          </a:xfrm>
        </p:spPr>
        <p:txBody>
          <a:bodyPr>
            <a:normAutofit/>
          </a:bodyPr>
          <a:lstStyle/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700" b="1" dirty="0">
                <a:solidFill>
                  <a:srgbClr val="00BCD5"/>
                </a:solidFill>
                <a:latin typeface="Arial Narrow" panose="020B0606020202030204" pitchFamily="34" charset="0"/>
              </a:rPr>
              <a:t>Save time </a:t>
            </a:r>
            <a:r>
              <a:rPr lang="en-GB" sz="1700" dirty="0">
                <a:latin typeface="Arial Narrow" panose="020B0606020202030204" pitchFamily="34" charset="0"/>
              </a:rPr>
              <a:t>by accessing pre-written questions and self marking assignments.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700" b="1" dirty="0">
                <a:solidFill>
                  <a:srgbClr val="00BCD5"/>
                </a:solidFill>
                <a:latin typeface="Arial Narrow" panose="020B0606020202030204" pitchFamily="34" charset="0"/>
              </a:rPr>
              <a:t>Maximise all available learning time </a:t>
            </a:r>
            <a:r>
              <a:rPr lang="en-GB" sz="1700" dirty="0">
                <a:latin typeface="Arial Narrow" panose="020B0606020202030204" pitchFamily="34" charset="0"/>
              </a:rPr>
              <a:t>by automatically providing students with the resources to fill knowledge gaps before they attend your next lesson.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700" dirty="0">
                <a:latin typeface="Arial Narrow" panose="020B0606020202030204" pitchFamily="34" charset="0"/>
              </a:rPr>
              <a:t>Encourage an </a:t>
            </a:r>
            <a:r>
              <a:rPr lang="en-GB" sz="1700" b="1" dirty="0">
                <a:solidFill>
                  <a:srgbClr val="00BCD5"/>
                </a:solidFill>
                <a:latin typeface="Arial Narrow" panose="020B0606020202030204" pitchFamily="34" charset="0"/>
              </a:rPr>
              <a:t>independent</a:t>
            </a:r>
            <a:r>
              <a:rPr lang="en-GB" sz="1700" dirty="0">
                <a:latin typeface="Arial Narrow" panose="020B0606020202030204" pitchFamily="34" charset="0"/>
              </a:rPr>
              <a:t> </a:t>
            </a:r>
            <a:r>
              <a:rPr lang="en-GB" sz="1700" b="1" dirty="0">
                <a:solidFill>
                  <a:srgbClr val="00BCD5"/>
                </a:solidFill>
                <a:latin typeface="Arial Narrow" panose="020B0606020202030204" pitchFamily="34" charset="0"/>
              </a:rPr>
              <a:t>learning</a:t>
            </a:r>
            <a:r>
              <a:rPr lang="en-GB" sz="1700" dirty="0">
                <a:latin typeface="Arial Narrow" panose="020B0606020202030204" pitchFamily="34" charset="0"/>
              </a:rPr>
              <a:t> style.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700" dirty="0">
                <a:latin typeface="Arial Narrow" panose="020B0606020202030204" pitchFamily="34" charset="0"/>
              </a:rPr>
              <a:t>Take advantage of students’ attention when they have just completed an assignment by automatically providing them with the materials to </a:t>
            </a:r>
            <a:r>
              <a:rPr lang="en-GB" sz="1700" b="1" dirty="0">
                <a:solidFill>
                  <a:srgbClr val="00BCD5"/>
                </a:solidFill>
                <a:latin typeface="Arial Narrow" panose="020B0606020202030204" pitchFamily="34" charset="0"/>
              </a:rPr>
              <a:t>strengthen their knowledge </a:t>
            </a:r>
            <a:r>
              <a:rPr lang="en-GB" sz="1700" dirty="0">
                <a:latin typeface="Arial Narrow" panose="020B0606020202030204" pitchFamily="34" charset="0"/>
              </a:rPr>
              <a:t>immediately. 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700" dirty="0">
                <a:latin typeface="Arial Narrow" panose="020B0606020202030204" pitchFamily="34" charset="0"/>
              </a:rPr>
              <a:t>Identify students’ weakest areas and automatically generate personalised learning playlists.  This avoids students falling into the bear trap of revising what they already know. 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700" dirty="0">
                <a:latin typeface="Arial Narrow" panose="020B0606020202030204" pitchFamily="34" charset="0"/>
              </a:rPr>
              <a:t>Ensure students </a:t>
            </a:r>
            <a:r>
              <a:rPr lang="en-GB" sz="1700" b="1" dirty="0">
                <a:solidFill>
                  <a:srgbClr val="00BCD5"/>
                </a:solidFill>
                <a:latin typeface="Arial Narrow" panose="020B0606020202030204" pitchFamily="34" charset="0"/>
              </a:rPr>
              <a:t>fully understand </a:t>
            </a:r>
            <a:r>
              <a:rPr lang="en-GB" sz="1700" dirty="0">
                <a:latin typeface="Arial Narrow" panose="020B0606020202030204" pitchFamily="34" charset="0"/>
              </a:rPr>
              <a:t>a topic by providing them with materials that don’t encourage memorising of question and answer but inspire students to learn the context around a question.  This prepares the student to apply their knowledge in any situation. 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700" b="1" dirty="0">
                <a:solidFill>
                  <a:srgbClr val="00BCD5"/>
                </a:solidFill>
                <a:latin typeface="Arial Narrow" panose="020B0606020202030204" pitchFamily="34" charset="0"/>
              </a:rPr>
              <a:t>Prepare</a:t>
            </a:r>
            <a:r>
              <a:rPr lang="en-GB" sz="1700" dirty="0">
                <a:latin typeface="Arial Narrow" panose="020B0606020202030204" pitchFamily="34" charset="0"/>
              </a:rPr>
              <a:t> students for differently phrased questions in exams by using questions written by other teachers teaching the same exam board syllabus.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700" b="1" dirty="0">
                <a:solidFill>
                  <a:srgbClr val="00BCD5"/>
                </a:solidFill>
                <a:latin typeface="Arial Narrow" panose="020B0606020202030204" pitchFamily="34" charset="0"/>
              </a:rPr>
              <a:t>Collaborate</a:t>
            </a:r>
            <a:r>
              <a:rPr lang="en-GB" sz="1700" dirty="0">
                <a:latin typeface="Arial Narrow" panose="020B0606020202030204" pitchFamily="34" charset="0"/>
              </a:rPr>
              <a:t> with your colleagues by sharing and duplicating existing assignments.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59937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757894"/>
            <a:ext cx="2927758" cy="5330952"/>
          </a:xfrm>
          <a:prstGeom prst="rect">
            <a:avLst/>
          </a:prstGeom>
          <a:solidFill>
            <a:srgbClr val="00BC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Schools with the highest number of assignments are consistently in our top 20% of schools for overall </a:t>
            </a:r>
            <a:r>
              <a:rPr lang="en-GB" sz="2400"/>
              <a:t>GCSEPod usage.</a:t>
            </a:r>
            <a:endParaRPr lang="en-GB" sz="24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914349"/>
              </p:ext>
            </p:extLst>
          </p:nvPr>
        </p:nvGraphicFramePr>
        <p:xfrm>
          <a:off x="3761078" y="1886955"/>
          <a:ext cx="7874450" cy="3507168"/>
        </p:xfrm>
        <a:graphic>
          <a:graphicData uri="http://schemas.openxmlformats.org/drawingml/2006/table">
            <a:tbl>
              <a:tblPr/>
              <a:tblGrid>
                <a:gridCol w="1997143">
                  <a:extLst>
                    <a:ext uri="{9D8B030D-6E8A-4147-A177-3AD203B41FA5}">
                      <a16:colId xmlns:a16="http://schemas.microsoft.com/office/drawing/2014/main" val="3049992843"/>
                    </a:ext>
                  </a:extLst>
                </a:gridCol>
                <a:gridCol w="2368041">
                  <a:extLst>
                    <a:ext uri="{9D8B030D-6E8A-4147-A177-3AD203B41FA5}">
                      <a16:colId xmlns:a16="http://schemas.microsoft.com/office/drawing/2014/main" val="1541341768"/>
                    </a:ext>
                  </a:extLst>
                </a:gridCol>
                <a:gridCol w="1954347">
                  <a:extLst>
                    <a:ext uri="{9D8B030D-6E8A-4147-A177-3AD203B41FA5}">
                      <a16:colId xmlns:a16="http://schemas.microsoft.com/office/drawing/2014/main" val="851504390"/>
                    </a:ext>
                  </a:extLst>
                </a:gridCol>
                <a:gridCol w="1554919">
                  <a:extLst>
                    <a:ext uri="{9D8B030D-6E8A-4147-A177-3AD203B41FA5}">
                      <a16:colId xmlns:a16="http://schemas.microsoft.com/office/drawing/2014/main" val="3854776759"/>
                    </a:ext>
                  </a:extLst>
                </a:gridCol>
              </a:tblGrid>
              <a:tr h="584528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Number of Assignments Set</a:t>
                      </a:r>
                    </a:p>
                    <a:p>
                      <a:pPr algn="ctr" fontAlgn="ctr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(Academic year 2015/16)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Pods Watched</a:t>
                      </a:r>
                    </a:p>
                    <a:p>
                      <a:pPr algn="ctr" fontAlgn="ctr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(Academic year 2015/16)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Place on leaderboard out of 700 schools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2333911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12,417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4417224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23,829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0413826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22,945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448940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18,202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0970470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071272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9,952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6896769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8042484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11,863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2774741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38,659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4287154"/>
                  </a:ext>
                </a:extLst>
              </a:tr>
              <a:tr h="29226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School name anonymised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9,879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158451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06960" y="671119"/>
            <a:ext cx="618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TOP 10 SCHOOLS BASED ON NUMBER OF ASSIGNMENTS SET IN ACADEMIC YEAR 2015/16 </a:t>
            </a:r>
          </a:p>
        </p:txBody>
      </p:sp>
    </p:spTree>
    <p:extLst>
      <p:ext uri="{BB962C8B-B14F-4D97-AF65-F5344CB8AC3E}">
        <p14:creationId xmlns:p14="http://schemas.microsoft.com/office/powerpoint/2010/main" val="41582947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4943" y="612396"/>
            <a:ext cx="921111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90BB23"/>
                </a:solidFill>
              </a:rPr>
              <a:t>Want to know more?</a:t>
            </a:r>
          </a:p>
          <a:p>
            <a:endParaRPr lang="en-GB" sz="3600" dirty="0">
              <a:solidFill>
                <a:srgbClr val="90BB23"/>
              </a:solidFill>
            </a:endParaRPr>
          </a:p>
          <a:p>
            <a:r>
              <a:rPr lang="en-GB" sz="2800" dirty="0">
                <a:solidFill>
                  <a:srgbClr val="90BB23"/>
                </a:solidFill>
              </a:rPr>
              <a:t>How to set an assignment:</a:t>
            </a:r>
          </a:p>
          <a:p>
            <a:endParaRPr lang="en-GB" sz="2800" dirty="0">
              <a:solidFill>
                <a:srgbClr val="90BB23"/>
              </a:solidFill>
            </a:endParaRPr>
          </a:p>
          <a:p>
            <a:r>
              <a:rPr lang="en-GB" sz="2800" dirty="0">
                <a:solidFill>
                  <a:srgbClr val="90BB23"/>
                </a:solidFill>
              </a:rPr>
              <a:t> </a:t>
            </a:r>
            <a:r>
              <a:rPr lang="en-GB" sz="2800" dirty="0">
                <a:solidFill>
                  <a:srgbClr val="90BB23"/>
                </a:solidFill>
                <a:hlinkClick r:id="rId2"/>
              </a:rPr>
              <a:t>https://www.youtube.com/watch?v=2Xu01hdfdgE</a:t>
            </a:r>
            <a:r>
              <a:rPr lang="en-GB" sz="2800" dirty="0">
                <a:solidFill>
                  <a:srgbClr val="90BB23"/>
                </a:solidFill>
              </a:rPr>
              <a:t> </a:t>
            </a:r>
          </a:p>
          <a:p>
            <a:endParaRPr lang="en-GB" sz="2800" dirty="0">
              <a:solidFill>
                <a:srgbClr val="90BB23"/>
              </a:solidFill>
            </a:endParaRPr>
          </a:p>
          <a:p>
            <a:r>
              <a:rPr lang="en-GB" sz="2800" dirty="0">
                <a:solidFill>
                  <a:srgbClr val="90BB23"/>
                </a:solidFill>
              </a:rPr>
              <a:t>How to mark an assignment:</a:t>
            </a:r>
          </a:p>
          <a:p>
            <a:endParaRPr lang="en-GB" sz="2800" dirty="0">
              <a:solidFill>
                <a:srgbClr val="90BB23"/>
              </a:solidFill>
            </a:endParaRPr>
          </a:p>
          <a:p>
            <a:r>
              <a:rPr lang="en-GB" sz="2800" dirty="0">
                <a:solidFill>
                  <a:srgbClr val="90BB23"/>
                </a:solidFill>
              </a:rPr>
              <a:t> </a:t>
            </a:r>
            <a:r>
              <a:rPr lang="en-GB" sz="2800" dirty="0">
                <a:solidFill>
                  <a:srgbClr val="90BB23"/>
                </a:solidFill>
                <a:hlinkClick r:id="rId3"/>
              </a:rPr>
              <a:t>https://www.youtube.com/watch?v=ELjHzwrWntY</a:t>
            </a:r>
            <a:r>
              <a:rPr lang="en-GB" sz="2800" dirty="0">
                <a:solidFill>
                  <a:srgbClr val="90BB23"/>
                </a:solidFill>
              </a:rPr>
              <a:t> </a:t>
            </a:r>
            <a:endParaRPr lang="en-GB" sz="2400" dirty="0">
              <a:solidFill>
                <a:srgbClr val="90BB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81704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946</TotalTime>
  <Words>1138</Words>
  <Application>Microsoft Office PowerPoint</Application>
  <PresentationFormat>Widescreen</PresentationFormat>
  <Paragraphs>159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Arial Narrow</vt:lpstr>
      <vt:lpstr>Calibri</vt:lpstr>
      <vt:lpstr>Corbel</vt:lpstr>
      <vt:lpstr>Segoe UI Light</vt:lpstr>
      <vt:lpstr>Wingdings 2</vt:lpstr>
      <vt:lpstr>Frame</vt:lpstr>
      <vt:lpstr>GCSEPod</vt:lpstr>
      <vt:lpstr>In Summary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Benefits</vt:lpstr>
      <vt:lpstr>Schools with the highest number of assignments are consistently in our top 20% of schools for overall GCSEPod usage.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GCSEPod</dc:title>
  <dc:creator>Helen</dc:creator>
  <cp:lastModifiedBy>Chris Girdler</cp:lastModifiedBy>
  <cp:revision>81</cp:revision>
  <dcterms:created xsi:type="dcterms:W3CDTF">2016-06-17T13:22:04Z</dcterms:created>
  <dcterms:modified xsi:type="dcterms:W3CDTF">2020-07-15T13:51:36Z</dcterms:modified>
</cp:coreProperties>
</file>